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Calibri" panose="020F0502020204030204"/>
      <p:regular r:id="rId17"/>
      <p:bold r:id="rId18"/>
      <p:italic r:id="rId19"/>
      <p:boldItalic r:id="rId20"/>
    </p:embeddedFont>
    <p:embeddedFont>
      <p:font typeface="Open Sans" panose="020B0606030504020204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04" name="Google Shape;204;p1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93" name="Google Shape;93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5" name="Google Shape;105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17" name="Google Shape;117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35" name="Google Shape;135;p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50" name="Google Shape;150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66" name="Google Shape;166;p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89" name="Google Shape;189;p9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31062" y="-590550"/>
            <a:ext cx="11696700" cy="11468100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1">
            <a:alphaModFix amt="25000"/>
          </a:blip>
          <a:srcRect t="23084" b="33542"/>
          <a:stretch>
            <a:fillRect/>
          </a:stretch>
        </p:blipFill>
        <p:spPr>
          <a:xfrm>
            <a:off x="1016812" y="-228600"/>
            <a:ext cx="17556939" cy="107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13"/>
          <p:cNvGrpSpPr/>
          <p:nvPr/>
        </p:nvGrpSpPr>
        <p:grpSpPr>
          <a:xfrm>
            <a:off x="1761925" y="1631603"/>
            <a:ext cx="10001700" cy="7547535"/>
            <a:chOff x="0" y="-28575"/>
            <a:chExt cx="13335600" cy="10063380"/>
          </a:xfrm>
        </p:grpSpPr>
        <p:sp>
          <p:nvSpPr>
            <p:cNvPr id="87" name="Google Shape;87;p13"/>
            <p:cNvSpPr txBox="1"/>
            <p:nvPr/>
          </p:nvSpPr>
          <p:spPr>
            <a:xfrm>
              <a:off x="0" y="1913423"/>
              <a:ext cx="13335533" cy="6232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0"/>
                <a:buFont typeface="Arial" panose="020B0604020202020204"/>
                <a:buNone/>
              </a:pPr>
              <a:r>
                <a:rPr lang="en-US" sz="12000" b="1" i="0" u="none" strike="noStrike" cap="none">
                  <a:solidFill>
                    <a:srgbClr val="F9FCFF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Hostel Room Allocation System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0" y="9307905"/>
              <a:ext cx="13335600" cy="72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99"/>
                <a:buFont typeface="Arial" panose="020B0604020202020204"/>
                <a:buNone/>
              </a:pPr>
              <a:r>
                <a:rPr lang="en-US" sz="3200" b="0" i="0" u="none" strike="noStrike" cap="none">
                  <a:solidFill>
                    <a:srgbClr val="F9FCFF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Presented by Group  6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89;p13"/>
            <p:cNvSpPr txBox="1"/>
            <p:nvPr/>
          </p:nvSpPr>
          <p:spPr>
            <a:xfrm>
              <a:off x="2" y="-28575"/>
              <a:ext cx="13335533" cy="6709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23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2065533" y="1239776"/>
              <a:ext cx="1270000" cy="101600"/>
            </a:xfrm>
            <a:prstGeom prst="rect">
              <a:avLst/>
            </a:pr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2"/>
          <p:cNvGrpSpPr/>
          <p:nvPr/>
        </p:nvGrpSpPr>
        <p:grpSpPr>
          <a:xfrm>
            <a:off x="10212313" y="3004691"/>
            <a:ext cx="7046987" cy="4391918"/>
            <a:chOff x="0" y="152400"/>
            <a:chExt cx="9395983" cy="5855891"/>
          </a:xfrm>
        </p:grpSpPr>
        <p:sp>
          <p:nvSpPr>
            <p:cNvPr id="207" name="Google Shape;207;p22"/>
            <p:cNvSpPr txBox="1"/>
            <p:nvPr/>
          </p:nvSpPr>
          <p:spPr>
            <a:xfrm>
              <a:off x="2507" y="5324634"/>
              <a:ext cx="9393476" cy="683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3600" b="1" i="0" u="none" strike="noStrike" cap="none">
                  <a:solidFill>
                    <a:srgbClr val="8AABCA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GROUP 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" name="Google Shape;208;p22"/>
            <p:cNvSpPr txBox="1"/>
            <p:nvPr/>
          </p:nvSpPr>
          <p:spPr>
            <a:xfrm>
              <a:off x="0" y="152400"/>
              <a:ext cx="9395983" cy="4136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 panose="020B0604020202020204"/>
                <a:buNone/>
              </a:pPr>
              <a:endParaRPr sz="8000" b="1" i="0" u="none" strike="noStrike" cap="none">
                <a:solidFill>
                  <a:srgbClr val="27375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 panose="020B0604020202020204"/>
                <a:buNone/>
              </a:pPr>
              <a:r>
                <a:rPr lang="en-US" sz="8000" b="1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Thanks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 panose="020B0604020202020204"/>
                <a:buNone/>
              </a:pPr>
              <a:endParaRPr sz="8000" b="1" i="0" u="none" strike="noStrike" cap="none">
                <a:solidFill>
                  <a:srgbClr val="27375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8125983" y="4737113"/>
              <a:ext cx="1270000" cy="101600"/>
            </a:xfrm>
            <a:prstGeom prst="rect">
              <a:avLst/>
            </a:prstGeom>
            <a:solidFill>
              <a:srgbClr val="273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10" name="Google Shape;210;p22"/>
          <p:cNvSpPr/>
          <p:nvPr/>
        </p:nvSpPr>
        <p:spPr>
          <a:xfrm>
            <a:off x="-228600" y="-152400"/>
            <a:ext cx="9277200" cy="10706100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989625" y="2113544"/>
            <a:ext cx="6211500" cy="79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Mohith Kumar Thummaluru</a:t>
            </a:r>
            <a:endParaRPr sz="3600" b="0" i="0" u="none" strike="noStrike" cap="none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 panose="020B0604020202020204"/>
              <a:buNone/>
            </a:pPr>
            <a:endParaRPr sz="3600" b="0" i="0" u="none" strike="noStrike" cap="none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 panose="020B0604020202020204"/>
              <a:buNone/>
            </a:pPr>
            <a:r>
              <a:rPr lang="en-US" sz="3600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Ritik Gautam</a:t>
            </a:r>
            <a:endParaRPr lang="en-US" sz="3600" b="0" i="0" u="none" strike="noStrike" cap="none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 panose="020B0604020202020204"/>
              <a:buNone/>
            </a:pPr>
            <a:endParaRPr lang="en-US" sz="3600" b="0" i="0" u="none" strike="noStrike" cap="none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Avinash Samudrala</a:t>
            </a:r>
            <a:endParaRPr sz="3600" b="0" i="0" u="none" strike="noStrike" cap="none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 panose="020B0604020202020204"/>
              <a:buNone/>
            </a:pPr>
            <a:endParaRPr sz="3600" b="0" i="0" u="none" strike="noStrike" cap="none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Rahul Kumawat</a:t>
            </a:r>
            <a:endParaRPr sz="3600" b="0" i="0" u="none" strike="noStrike" cap="none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 panose="020B0604020202020204"/>
              <a:buNone/>
            </a:pPr>
            <a:endParaRPr sz="3600" b="0" i="0" u="none" strike="noStrike" cap="none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99"/>
              <a:buFont typeface="Arial" panose="020B0604020202020204"/>
              <a:buNone/>
            </a:pPr>
            <a:r>
              <a:rPr lang="en-US" sz="3600" b="0" i="0" u="none" strike="noStrike" cap="none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Tushar Kumar Patni</a:t>
            </a:r>
            <a:endParaRPr sz="3600" b="0" i="0" u="none" strike="noStrike" cap="none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693239" y="4638769"/>
            <a:ext cx="5433673" cy="50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1693239" y="5832872"/>
            <a:ext cx="5429650" cy="53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4" name="Google Shape;214;p22"/>
          <p:cNvGrpSpPr/>
          <p:nvPr/>
        </p:nvGrpSpPr>
        <p:grpSpPr>
          <a:xfrm>
            <a:off x="1693239" y="7954114"/>
            <a:ext cx="5433673" cy="1174552"/>
            <a:chOff x="0" y="0"/>
            <a:chExt cx="7244897" cy="1566069"/>
          </a:xfrm>
        </p:grpSpPr>
        <p:sp>
          <p:nvSpPr>
            <p:cNvPr id="215" name="Google Shape;215;p22"/>
            <p:cNvSpPr txBox="1"/>
            <p:nvPr/>
          </p:nvSpPr>
          <p:spPr>
            <a:xfrm>
              <a:off x="0" y="0"/>
              <a:ext cx="7239533" cy="71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6" name="Google Shape;216;p22"/>
            <p:cNvSpPr txBox="1"/>
            <p:nvPr/>
          </p:nvSpPr>
          <p:spPr>
            <a:xfrm>
              <a:off x="0" y="892175"/>
              <a:ext cx="7244897" cy="6738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896350" y="-209550"/>
            <a:ext cx="9582150" cy="10706100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1">
            <a:alphaModFix amt="40000"/>
          </a:blip>
          <a:srcRect t="12204" b="12204"/>
          <a:stretch>
            <a:fillRect/>
          </a:stretch>
        </p:blipFill>
        <p:spPr>
          <a:xfrm>
            <a:off x="9182100" y="-161925"/>
            <a:ext cx="9369879" cy="1061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4"/>
          <p:cNvGrpSpPr/>
          <p:nvPr/>
        </p:nvGrpSpPr>
        <p:grpSpPr>
          <a:xfrm>
            <a:off x="1028700" y="3175605"/>
            <a:ext cx="6953650" cy="3964365"/>
            <a:chOff x="0" y="38100"/>
            <a:chExt cx="9271533" cy="5285819"/>
          </a:xfrm>
        </p:grpSpPr>
        <p:sp>
          <p:nvSpPr>
            <p:cNvPr id="98" name="Google Shape;98;p14"/>
            <p:cNvSpPr txBox="1"/>
            <p:nvPr/>
          </p:nvSpPr>
          <p:spPr>
            <a:xfrm>
              <a:off x="0" y="38100"/>
              <a:ext cx="9271533" cy="683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3600" b="1" i="0" u="none" strike="noStrike" cap="none">
                  <a:solidFill>
                    <a:srgbClr val="8AABCA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TODAY'S TOPICS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0" y="890032"/>
              <a:ext cx="9271533" cy="4433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0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0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What We're Working 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0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Our Services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0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Sample Pages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 panose="020B0604020202020204"/>
                <a:buNone/>
              </a:pPr>
              <a:r>
                <a:rPr lang="en-US" sz="3000" b="0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0" name="Google Shape;100;p14"/>
          <p:cNvGrpSpPr/>
          <p:nvPr/>
        </p:nvGrpSpPr>
        <p:grpSpPr>
          <a:xfrm>
            <a:off x="9781977" y="3970014"/>
            <a:ext cx="7620396" cy="2461272"/>
            <a:chOff x="0" y="152400"/>
            <a:chExt cx="10160528" cy="3281696"/>
          </a:xfrm>
        </p:grpSpPr>
        <p:sp>
          <p:nvSpPr>
            <p:cNvPr id="101" name="Google Shape;101;p14"/>
            <p:cNvSpPr txBox="1"/>
            <p:nvPr/>
          </p:nvSpPr>
          <p:spPr>
            <a:xfrm>
              <a:off x="0" y="152400"/>
              <a:ext cx="10160528" cy="279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 panose="020B0604020202020204"/>
                <a:buNone/>
              </a:pPr>
              <a:r>
                <a:rPr lang="en-US" sz="8000" b="1" i="0" u="none" strike="noStrike" cap="none">
                  <a:solidFill>
                    <a:srgbClr val="F9FCFF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Presentation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 panose="020B0604020202020204"/>
                <a:buNone/>
              </a:pPr>
              <a:r>
                <a:rPr lang="en-US" sz="8000" b="1" i="0" u="none" strike="noStrike" cap="none">
                  <a:solidFill>
                    <a:srgbClr val="F9FCFF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Outline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0" y="3332496"/>
              <a:ext cx="1270000" cy="101600"/>
            </a:xfrm>
            <a:prstGeom prst="rect">
              <a:avLst/>
            </a:pr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-290413" y="3333750"/>
            <a:ext cx="18859500" cy="7219950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1">
            <a:alphaModFix amt="15000"/>
          </a:blip>
          <a:srcRect t="22207" b="22205"/>
          <a:stretch>
            <a:fillRect/>
          </a:stretch>
        </p:blipFill>
        <p:spPr>
          <a:xfrm>
            <a:off x="-317628" y="3619500"/>
            <a:ext cx="18913927" cy="6991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5"/>
          <p:cNvGrpSpPr/>
          <p:nvPr/>
        </p:nvGrpSpPr>
        <p:grpSpPr>
          <a:xfrm>
            <a:off x="1028700" y="6981646"/>
            <a:ext cx="16211949" cy="2276654"/>
            <a:chOff x="0" y="38100"/>
            <a:chExt cx="21615932" cy="3035538"/>
          </a:xfrm>
        </p:grpSpPr>
        <p:sp>
          <p:nvSpPr>
            <p:cNvPr id="110" name="Google Shape;110;p15"/>
            <p:cNvSpPr txBox="1"/>
            <p:nvPr/>
          </p:nvSpPr>
          <p:spPr>
            <a:xfrm>
              <a:off x="0" y="38100"/>
              <a:ext cx="21615932" cy="683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3600" b="1" i="0" u="none" strike="noStrike" cap="none">
                  <a:solidFill>
                    <a:srgbClr val="F9FCFF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HOSTEL ROOM ALLOCATION SYSTEM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0" y="890032"/>
              <a:ext cx="21615932" cy="2183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0" i="0" u="none" strike="noStrike" cap="none">
                  <a:solidFill>
                    <a:srgbClr val="F9FCFF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A software that allows automation of currently existing hostel room allocation process, while not compromising on the choices of the student's choices for their roommates and hostels. 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2" name="Google Shape;112;p15"/>
          <p:cNvGrpSpPr/>
          <p:nvPr/>
        </p:nvGrpSpPr>
        <p:grpSpPr>
          <a:xfrm>
            <a:off x="1028700" y="1005209"/>
            <a:ext cx="16211946" cy="1456682"/>
            <a:chOff x="0" y="152400"/>
            <a:chExt cx="21615928" cy="1942242"/>
          </a:xfrm>
        </p:grpSpPr>
        <p:sp>
          <p:nvSpPr>
            <p:cNvPr id="113" name="Google Shape;113;p15"/>
            <p:cNvSpPr txBox="1"/>
            <p:nvPr/>
          </p:nvSpPr>
          <p:spPr>
            <a:xfrm>
              <a:off x="0" y="152400"/>
              <a:ext cx="21615928" cy="1457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 panose="020B0604020202020204"/>
                <a:buNone/>
              </a:pPr>
              <a:r>
                <a:rPr lang="en-US" sz="8000" b="1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Introduction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0" y="1993042"/>
              <a:ext cx="1270000" cy="101600"/>
            </a:xfrm>
            <a:prstGeom prst="rect">
              <a:avLst/>
            </a:prstGeom>
            <a:solidFill>
              <a:srgbClr val="273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6"/>
          <p:cNvGrpSpPr/>
          <p:nvPr/>
        </p:nvGrpSpPr>
        <p:grpSpPr>
          <a:xfrm>
            <a:off x="1028700" y="4193084"/>
            <a:ext cx="4953400" cy="2862262"/>
            <a:chOff x="0" y="0"/>
            <a:chExt cx="6604533" cy="3816350"/>
          </a:xfrm>
        </p:grpSpPr>
        <p:sp>
          <p:nvSpPr>
            <p:cNvPr id="120" name="Google Shape;120;p16"/>
            <p:cNvSpPr txBox="1"/>
            <p:nvPr/>
          </p:nvSpPr>
          <p:spPr>
            <a:xfrm>
              <a:off x="0" y="0"/>
              <a:ext cx="6604533" cy="71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3600" b="0" i="0" u="none" strike="noStrike" cap="none">
                  <a:solidFill>
                    <a:srgbClr val="8AABCA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Computerisation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0" y="882650"/>
              <a:ext cx="6604533" cy="29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27375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0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Make the currently existing process of the room allocation completely automated.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22" name="Google Shape;122;p16"/>
          <p:cNvGrpSpPr/>
          <p:nvPr/>
        </p:nvGrpSpPr>
        <p:grpSpPr>
          <a:xfrm>
            <a:off x="6667300" y="4193084"/>
            <a:ext cx="4953400" cy="2299692"/>
            <a:chOff x="0" y="0"/>
            <a:chExt cx="6604533" cy="3066256"/>
          </a:xfrm>
        </p:grpSpPr>
        <p:sp>
          <p:nvSpPr>
            <p:cNvPr id="123" name="Google Shape;123;p16"/>
            <p:cNvSpPr txBox="1"/>
            <p:nvPr/>
          </p:nvSpPr>
          <p:spPr>
            <a:xfrm>
              <a:off x="0" y="0"/>
              <a:ext cx="6604533" cy="71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3600" b="0" i="0" u="none" strike="noStrike" cap="none">
                  <a:solidFill>
                    <a:srgbClr val="8AABCA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Data Consistency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0" y="882650"/>
              <a:ext cx="6604533" cy="21836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27375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0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No loss of data and reducing data redundancy to the possible extent.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25" name="Google Shape;125;p16"/>
          <p:cNvGrpSpPr/>
          <p:nvPr/>
        </p:nvGrpSpPr>
        <p:grpSpPr>
          <a:xfrm>
            <a:off x="12305900" y="4193084"/>
            <a:ext cx="4953400" cy="2862262"/>
            <a:chOff x="0" y="0"/>
            <a:chExt cx="6604533" cy="3816350"/>
          </a:xfrm>
        </p:grpSpPr>
        <p:sp>
          <p:nvSpPr>
            <p:cNvPr id="126" name="Google Shape;126;p16"/>
            <p:cNvSpPr txBox="1"/>
            <p:nvPr/>
          </p:nvSpPr>
          <p:spPr>
            <a:xfrm>
              <a:off x="0" y="0"/>
              <a:ext cx="6604533" cy="714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3600" b="0" i="0" u="none" strike="noStrike" cap="none">
                  <a:solidFill>
                    <a:srgbClr val="8AABCA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User Friendly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0" y="882650"/>
              <a:ext cx="6604533" cy="29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endParaRPr sz="3000" b="0" i="0" u="none" strike="noStrike" cap="none">
                <a:solidFill>
                  <a:srgbClr val="27375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0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A responsive web page with a proper front end and that is easier to interact with.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28" name="Google Shape;128;p16"/>
          <p:cNvSpPr/>
          <p:nvPr/>
        </p:nvSpPr>
        <p:spPr>
          <a:xfrm>
            <a:off x="-266700" y="-247650"/>
            <a:ext cx="18821400" cy="3581400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1">
            <a:alphaModFix amt="15000"/>
          </a:blip>
          <a:srcRect t="18177" b="55366"/>
          <a:stretch>
            <a:fillRect/>
          </a:stretch>
        </p:blipFill>
        <p:spPr>
          <a:xfrm>
            <a:off x="-317628" y="-285750"/>
            <a:ext cx="18913929" cy="333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6"/>
          <p:cNvGrpSpPr/>
          <p:nvPr/>
        </p:nvGrpSpPr>
        <p:grpSpPr>
          <a:xfrm>
            <a:off x="1028700" y="1005209"/>
            <a:ext cx="16211946" cy="1456682"/>
            <a:chOff x="0" y="152400"/>
            <a:chExt cx="21615928" cy="1942242"/>
          </a:xfrm>
        </p:grpSpPr>
        <p:sp>
          <p:nvSpPr>
            <p:cNvPr id="131" name="Google Shape;131;p16"/>
            <p:cNvSpPr txBox="1"/>
            <p:nvPr/>
          </p:nvSpPr>
          <p:spPr>
            <a:xfrm>
              <a:off x="0" y="152400"/>
              <a:ext cx="21615928" cy="1457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 panose="020B0604020202020204"/>
                <a:buNone/>
              </a:pPr>
              <a:r>
                <a:rPr lang="en-US" sz="8000" b="1" i="0" u="none" strike="noStrike" cap="none">
                  <a:solidFill>
                    <a:srgbClr val="F9FCFF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Objective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0" y="1993042"/>
              <a:ext cx="1270000" cy="101600"/>
            </a:xfrm>
            <a:prstGeom prst="rect">
              <a:avLst/>
            </a:prstGeom>
            <a:solidFill>
              <a:srgbClr val="F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-342900" y="-276225"/>
            <a:ext cx="9772650" cy="10839450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1">
            <a:alphaModFix amt="15000"/>
          </a:blip>
          <a:srcRect l="29267" r="29267"/>
          <a:stretch>
            <a:fillRect/>
          </a:stretch>
        </p:blipFill>
        <p:spPr>
          <a:xfrm>
            <a:off x="59871" y="-85725"/>
            <a:ext cx="9369879" cy="1064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7"/>
          <p:cNvGrpSpPr/>
          <p:nvPr/>
        </p:nvGrpSpPr>
        <p:grpSpPr>
          <a:xfrm>
            <a:off x="10334425" y="7038685"/>
            <a:ext cx="7048900" cy="2314158"/>
            <a:chOff x="0" y="152400"/>
            <a:chExt cx="9398533" cy="3085544"/>
          </a:xfrm>
        </p:grpSpPr>
        <p:sp>
          <p:nvSpPr>
            <p:cNvPr id="140" name="Google Shape;140;p17"/>
            <p:cNvSpPr txBox="1"/>
            <p:nvPr/>
          </p:nvSpPr>
          <p:spPr>
            <a:xfrm>
              <a:off x="0" y="2554287"/>
              <a:ext cx="9398533" cy="683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2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5" y="152400"/>
              <a:ext cx="9398528" cy="1457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 panose="020B0604020202020204"/>
                <a:buNone/>
              </a:pPr>
              <a:r>
                <a:rPr lang="en-US" sz="8000" b="1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Our Services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8128533" y="1993042"/>
              <a:ext cx="1270000" cy="101600"/>
            </a:xfrm>
            <a:prstGeom prst="rect">
              <a:avLst/>
            </a:prstGeom>
            <a:solidFill>
              <a:srgbClr val="273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43" name="Google Shape;143;p17"/>
          <p:cNvSpPr txBox="1"/>
          <p:nvPr/>
        </p:nvSpPr>
        <p:spPr>
          <a:xfrm>
            <a:off x="3924910" y="1271870"/>
            <a:ext cx="3810400" cy="53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US" sz="3000" b="0" i="0" u="none" strike="noStrike" cap="none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Multiple Admins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3924910" y="2771470"/>
            <a:ext cx="3810400" cy="109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US" sz="3000" b="0" i="0" u="none" strike="noStrike" cap="none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Send and Accepting requests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3924910" y="4833640"/>
            <a:ext cx="3810400" cy="53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US" sz="3000" b="0" i="0" u="none" strike="noStrike" cap="none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Easy Record Keeping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3924910" y="6333239"/>
            <a:ext cx="3810400" cy="109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US" sz="3000" b="0" i="0" u="none" strike="noStrike" cap="none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Transparency in the system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3924910" y="8112377"/>
            <a:ext cx="3810400" cy="109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/>
              <a:buNone/>
            </a:pPr>
            <a:r>
              <a:rPr lang="en-US" sz="3000" b="0" i="0" u="none" strike="noStrike" cap="none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Easy student interaction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1">
            <a:alphaModFix amt="80000"/>
          </a:blip>
          <a:srcRect l="17623" t="4412" r="17630" b="4421"/>
          <a:stretch>
            <a:fillRect/>
          </a:stretch>
        </p:blipFill>
        <p:spPr>
          <a:xfrm>
            <a:off x="9143999" y="280603"/>
            <a:ext cx="8861890" cy="486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2"/>
          <a:srcRect l="7258" t="17876" r="9594"/>
          <a:stretch>
            <a:fillRect/>
          </a:stretch>
        </p:blipFill>
        <p:spPr>
          <a:xfrm>
            <a:off x="9036925" y="280600"/>
            <a:ext cx="8968975" cy="49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3"/>
          <a:srcRect l="929" t="19918" r="16040" b="-1918"/>
          <a:stretch>
            <a:fillRect/>
          </a:stretch>
        </p:blipFill>
        <p:spPr>
          <a:xfrm>
            <a:off x="9036925" y="5154032"/>
            <a:ext cx="8968975" cy="49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4"/>
          <a:srcRect l="24161" t="17094" r="20493"/>
          <a:stretch>
            <a:fillRect/>
          </a:stretch>
        </p:blipFill>
        <p:spPr>
          <a:xfrm>
            <a:off x="364601" y="286475"/>
            <a:ext cx="8724400" cy="7347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8"/>
          <p:cNvCxnSpPr/>
          <p:nvPr/>
        </p:nvCxnSpPr>
        <p:spPr>
          <a:xfrm>
            <a:off x="9010900" y="5104441"/>
            <a:ext cx="8985000" cy="0"/>
          </a:xfrm>
          <a:prstGeom prst="straightConnector1">
            <a:avLst/>
          </a:prstGeom>
          <a:noFill/>
          <a:ln w="9525" cap="flat" cmpd="sng">
            <a:solidFill>
              <a:srgbClr val="27375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7" name="Google Shape;157;p18"/>
          <p:cNvPicPr preferRelativeResize="0"/>
          <p:nvPr/>
        </p:nvPicPr>
        <p:blipFill rotWithShape="1">
          <a:blip r:embed="rId5"/>
          <a:srcRect t="83287" r="50038"/>
          <a:stretch>
            <a:fillRect/>
          </a:stretch>
        </p:blipFill>
        <p:spPr>
          <a:xfrm>
            <a:off x="364600" y="8333782"/>
            <a:ext cx="8861901" cy="1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8854625" y="104175"/>
            <a:ext cx="182400" cy="10029900"/>
          </a:xfrm>
          <a:prstGeom prst="rect">
            <a:avLst/>
          </a:prstGeom>
          <a:solidFill>
            <a:srgbClr val="27375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" name="Google Shape;159;p18"/>
          <p:cNvSpPr/>
          <p:nvPr/>
        </p:nvSpPr>
        <p:spPr>
          <a:xfrm rot="5400000">
            <a:off x="13439975" y="673972"/>
            <a:ext cx="162900" cy="8958600"/>
          </a:xfrm>
          <a:prstGeom prst="rect">
            <a:avLst/>
          </a:prstGeom>
          <a:solidFill>
            <a:srgbClr val="27375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0" name="Google Shape;160;p18"/>
          <p:cNvGrpSpPr/>
          <p:nvPr/>
        </p:nvGrpSpPr>
        <p:grpSpPr>
          <a:xfrm>
            <a:off x="-266700" y="6495742"/>
            <a:ext cx="10058400" cy="3337425"/>
            <a:chOff x="0" y="0"/>
            <a:chExt cx="13411200" cy="4449900"/>
          </a:xfrm>
        </p:grpSpPr>
        <p:sp>
          <p:nvSpPr>
            <p:cNvPr id="161" name="Google Shape;161;p18"/>
            <p:cNvSpPr/>
            <p:nvPr/>
          </p:nvSpPr>
          <p:spPr>
            <a:xfrm>
              <a:off x="0" y="0"/>
              <a:ext cx="13411200" cy="4449900"/>
            </a:xfrm>
            <a:prstGeom prst="rect">
              <a:avLst/>
            </a:prstGeom>
            <a:solidFill>
              <a:srgbClr val="273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2311133" y="834430"/>
              <a:ext cx="9144600" cy="13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3600" b="1" i="0" u="none" strike="noStrike" cap="none">
                  <a:solidFill>
                    <a:srgbClr val="F9FCFF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Sample Designs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2311133" y="2220158"/>
              <a:ext cx="9144600" cy="14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 panose="020B0604020202020204"/>
                <a:buNone/>
              </a:pPr>
              <a:r>
                <a:rPr lang="en-US" sz="3000" b="0" i="0" u="none" strike="noStrike" cap="none">
                  <a:solidFill>
                    <a:srgbClr val="F9FCFF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Web pages for the users logging in.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9"/>
          <p:cNvGrpSpPr/>
          <p:nvPr/>
        </p:nvGrpSpPr>
        <p:grpSpPr>
          <a:xfrm>
            <a:off x="12677575" y="2721769"/>
            <a:ext cx="4858200" cy="4843575"/>
            <a:chOff x="0" y="0"/>
            <a:chExt cx="6477600" cy="6458100"/>
          </a:xfrm>
        </p:grpSpPr>
        <p:sp>
          <p:nvSpPr>
            <p:cNvPr id="169" name="Google Shape;169;p19"/>
            <p:cNvSpPr txBox="1"/>
            <p:nvPr/>
          </p:nvSpPr>
          <p:spPr>
            <a:xfrm>
              <a:off x="0" y="533400"/>
              <a:ext cx="6477600" cy="592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 panose="020B0604020202020204"/>
                <a:buNone/>
              </a:pPr>
              <a:r>
                <a:rPr lang="en-US" sz="3000" b="0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Presentations are communication tools that can be used as demonstrations, lectures, speeches, reports, and more. Most of the time, they’re presented before an audience.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0" y="0"/>
              <a:ext cx="1269900" cy="101700"/>
            </a:xfrm>
            <a:prstGeom prst="rect">
              <a:avLst/>
            </a:prstGeom>
            <a:solidFill>
              <a:srgbClr val="273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" name="Google Shape;171;p19"/>
          <p:cNvSpPr/>
          <p:nvPr/>
        </p:nvSpPr>
        <p:spPr>
          <a:xfrm>
            <a:off x="-270782" y="-276225"/>
            <a:ext cx="12192000" cy="10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1"/>
          <a:srcRect t="17920" r="1458" b="2882"/>
          <a:stretch>
            <a:fillRect/>
          </a:stretch>
        </p:blipFill>
        <p:spPr>
          <a:xfrm>
            <a:off x="0" y="678975"/>
            <a:ext cx="19136752" cy="8646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9"/>
          <p:cNvGrpSpPr/>
          <p:nvPr/>
        </p:nvGrpSpPr>
        <p:grpSpPr>
          <a:xfrm>
            <a:off x="9115074" y="7891048"/>
            <a:ext cx="9173261" cy="2239635"/>
            <a:chOff x="0" y="0"/>
            <a:chExt cx="13411200" cy="4449900"/>
          </a:xfrm>
        </p:grpSpPr>
        <p:sp>
          <p:nvSpPr>
            <p:cNvPr id="174" name="Google Shape;174;p19"/>
            <p:cNvSpPr/>
            <p:nvPr/>
          </p:nvSpPr>
          <p:spPr>
            <a:xfrm>
              <a:off x="0" y="0"/>
              <a:ext cx="13411200" cy="4449900"/>
            </a:xfrm>
            <a:prstGeom prst="rect">
              <a:avLst/>
            </a:prstGeom>
            <a:solidFill>
              <a:srgbClr val="273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2311133" y="1748830"/>
              <a:ext cx="9144600" cy="13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 panose="020B0604020202020204"/>
                <a:buNone/>
              </a:pPr>
              <a:r>
                <a:rPr lang="en-US" sz="3600" b="1" i="0" u="none" strike="noStrike" cap="none">
                  <a:solidFill>
                    <a:srgbClr val="F9FCFF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Admin Dashboard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2311133" y="2220158"/>
              <a:ext cx="9144600" cy="14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7" name="Google Shape;177;p19"/>
          <p:cNvSpPr/>
          <p:nvPr/>
        </p:nvSpPr>
        <p:spPr>
          <a:xfrm>
            <a:off x="0" y="0"/>
            <a:ext cx="18288001" cy="689700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0" y="9325775"/>
            <a:ext cx="9115200" cy="284100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-1" y="9844250"/>
            <a:ext cx="9115200" cy="284100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-228600" y="-152400"/>
            <a:ext cx="18823201" cy="10706100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5372852" y="4094389"/>
            <a:ext cx="76203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 panose="020B0604020202020204"/>
              <a:buNone/>
            </a:pPr>
            <a:r>
              <a:rPr lang="en-US" sz="8000" b="1" i="0" u="none" strike="noStrike" cap="none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Demo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 rotWithShape="1">
          <a:blip r:embed="rId1">
            <a:alphaModFix amt="40000"/>
          </a:blip>
          <a:srcRect t="12201" b="46012"/>
          <a:stretch>
            <a:fillRect/>
          </a:stretch>
        </p:blipFill>
        <p:spPr>
          <a:xfrm>
            <a:off x="4799375" y="411025"/>
            <a:ext cx="13488626" cy="844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-342900" y="-276225"/>
            <a:ext cx="9772800" cy="10839300"/>
          </a:xfrm>
          <a:prstGeom prst="rect">
            <a:avLst/>
          </a:prstGeom>
          <a:solidFill>
            <a:srgbClr val="273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1">
            <a:alphaModFix amt="15000"/>
          </a:blip>
          <a:srcRect l="29265" r="29265"/>
          <a:stretch>
            <a:fillRect/>
          </a:stretch>
        </p:blipFill>
        <p:spPr>
          <a:xfrm>
            <a:off x="59871" y="-85725"/>
            <a:ext cx="9369877" cy="10648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1"/>
          <p:cNvGrpSpPr/>
          <p:nvPr/>
        </p:nvGrpSpPr>
        <p:grpSpPr>
          <a:xfrm>
            <a:off x="10334425" y="7038685"/>
            <a:ext cx="7048825" cy="2314190"/>
            <a:chOff x="0" y="152400"/>
            <a:chExt cx="9398433" cy="3085587"/>
          </a:xfrm>
        </p:grpSpPr>
        <p:sp>
          <p:nvSpPr>
            <p:cNvPr id="194" name="Google Shape;194;p21"/>
            <p:cNvSpPr txBox="1"/>
            <p:nvPr/>
          </p:nvSpPr>
          <p:spPr>
            <a:xfrm>
              <a:off x="0" y="2554287"/>
              <a:ext cx="9398400" cy="6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2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5" name="Google Shape;195;p21"/>
            <p:cNvSpPr txBox="1"/>
            <p:nvPr/>
          </p:nvSpPr>
          <p:spPr>
            <a:xfrm>
              <a:off x="5" y="152400"/>
              <a:ext cx="9398400" cy="145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 panose="020B0604020202020204"/>
                <a:buNone/>
              </a:pPr>
              <a:r>
                <a:rPr lang="en-US" sz="8000" b="1" i="0" u="none" strike="noStrike" cap="none">
                  <a:solidFill>
                    <a:srgbClr val="273755"/>
                  </a:solidFill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rPr>
                <a:t>Conclusion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128533" y="1993042"/>
              <a:ext cx="1269900" cy="101700"/>
            </a:xfrm>
            <a:prstGeom prst="rect">
              <a:avLst/>
            </a:prstGeom>
            <a:solidFill>
              <a:srgbClr val="2737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97" name="Google Shape;197;p21"/>
          <p:cNvSpPr txBox="1"/>
          <p:nvPr/>
        </p:nvSpPr>
        <p:spPr>
          <a:xfrm>
            <a:off x="1328200" y="1271882"/>
            <a:ext cx="6407100" cy="77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FCFF"/>
              </a:buClr>
              <a:buSzPts val="3000"/>
              <a:buFont typeface="Open Sans" panose="020B0606030504020204"/>
              <a:buAutoNum type="arabicPeriod"/>
            </a:pPr>
            <a:r>
              <a:rPr lang="en-US" sz="3000" b="0" i="0" u="none" strike="noStrike" cap="none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Reduced the strain of allocating rooms.</a:t>
            </a:r>
            <a:endParaRPr sz="3000" b="0" i="0" u="none" strike="noStrike" cap="none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FCFF"/>
              </a:buClr>
              <a:buSzPts val="3000"/>
              <a:buFont typeface="Open Sans" panose="020B0606030504020204"/>
              <a:buAutoNum type="arabicPeriod"/>
            </a:pPr>
            <a:r>
              <a:rPr lang="en-US" sz="3000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Provided the facility of sending room requests to peers.</a:t>
            </a:r>
            <a:endParaRPr sz="3000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FCFF"/>
              </a:buClr>
              <a:buSzPts val="3000"/>
              <a:buFont typeface="Open Sans" panose="020B0606030504020204"/>
              <a:buAutoNum type="arabicPeriod"/>
            </a:pPr>
            <a:r>
              <a:rPr lang="en-US" sz="3000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Instant Complaint box to post student’s issues to hostel administration.</a:t>
            </a:r>
            <a:endParaRPr sz="3000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  <a:p>
            <a:pPr marL="457200" marR="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FCFF"/>
              </a:buClr>
              <a:buSzPts val="3000"/>
              <a:buFont typeface="Open Sans" panose="020B0606030504020204"/>
              <a:buAutoNum type="arabicPeriod"/>
            </a:pPr>
            <a:r>
              <a:rPr lang="en-US" sz="3000">
                <a:solidFill>
                  <a:srgbClr val="F9FCFF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Replaced the use of notice-boards since admins can send updates and feed to all students.</a:t>
            </a:r>
            <a:endParaRPr sz="3000">
              <a:solidFill>
                <a:srgbClr val="F9FCFF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3924910" y="2771470"/>
            <a:ext cx="38103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3924910" y="4833640"/>
            <a:ext cx="38103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3924910" y="6333239"/>
            <a:ext cx="38103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3924910" y="8112377"/>
            <a:ext cx="38103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1387</Words>
  <Application>WPS Presentation</Application>
  <PresentationFormat/>
  <Paragraphs>79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Arial</vt:lpstr>
      <vt:lpstr>Calibri</vt:lpstr>
      <vt:lpstr>Open Sans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dell</cp:lastModifiedBy>
  <cp:revision>2</cp:revision>
  <dcterms:created xsi:type="dcterms:W3CDTF">2022-05-19T05:37:07Z</dcterms:created>
  <dcterms:modified xsi:type="dcterms:W3CDTF">2022-05-19T05:37:18Z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2909F0BE6E464CAA8352CCD61333D40E</vt:lpwstr>
  </property>
  <property fmtid="{D5CDD505-2E9C-101B-9397-08002B2CF9AE}" pid="3" name="KSOProductBuildVer">
    <vt:lpwstr>1033-11.2.0.11130</vt:lpwstr>
  </property>
</Properties>
</file>